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  <p:sldMasterId id="2147483660" r:id="rId2"/>
    <p:sldMasterId id="2147483680" r:id="rId3"/>
  </p:sldMasterIdLst>
  <p:notesMasterIdLst>
    <p:notesMasterId r:id="rId23"/>
  </p:notesMasterIdLst>
  <p:sldIdLst>
    <p:sldId id="269" r:id="rId4"/>
    <p:sldId id="664" r:id="rId5"/>
    <p:sldId id="625" r:id="rId6"/>
    <p:sldId id="2147470292" r:id="rId7"/>
    <p:sldId id="2147470296" r:id="rId8"/>
    <p:sldId id="2147470297" r:id="rId9"/>
    <p:sldId id="2147470298" r:id="rId10"/>
    <p:sldId id="2147470299" r:id="rId11"/>
    <p:sldId id="2147470300" r:id="rId12"/>
    <p:sldId id="2147470301" r:id="rId13"/>
    <p:sldId id="2147470302" r:id="rId14"/>
    <p:sldId id="2147470303" r:id="rId15"/>
    <p:sldId id="2147470304" r:id="rId16"/>
    <p:sldId id="2147470305" r:id="rId17"/>
    <p:sldId id="2147470306" r:id="rId18"/>
    <p:sldId id="2147470307" r:id="rId19"/>
    <p:sldId id="2147470308" r:id="rId20"/>
    <p:sldId id="2147470309" r:id="rId21"/>
    <p:sldId id="2147470310" r:id="rId22"/>
  </p:sldIdLst>
  <p:sldSz cx="12192000" cy="6858000"/>
  <p:notesSz cx="6858000" cy="9144000"/>
  <p:embeddedFontLst>
    <p:embeddedFont>
      <p:font typeface="NANUMGOTHIC EXTRABOLD" panose="020B0604020202020204" charset="-127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algun Gothic" panose="020B0503020000020004" pitchFamily="34" charset="-127"/>
      <p:regular r:id="rId29"/>
      <p:bold r:id="rId30"/>
    </p:embeddedFont>
    <p:embeddedFont>
      <p:font typeface="Malgun Gothic" panose="020B0503020000020004" pitchFamily="34" charset="-127"/>
      <p:regular r:id="rId29"/>
      <p:bold r:id="rId30"/>
    </p:embeddedFont>
    <p:embeddedFont>
      <p:font typeface="NanumGothic" pitchFamily="2" charset="-127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/>
        </p14:section>
        <p14:section name="Blue Theme" id="{CE4F2BD6-B21C-5844-82E4-D645C6097382}">
          <p14:sldIdLst/>
        </p14:section>
        <p14:section name="Dark Theme" id="{D013FFD1-3962-A84E-BAE0-A18BADFF55FB}">
          <p14:sldIdLst/>
        </p14:section>
        <p14:section name="White Theme" id="{6E59621E-F2C4-1842-B418-8F11A4C4840E}">
          <p14:sldIdLst>
            <p14:sldId id="269"/>
            <p14:sldId id="664"/>
            <p14:sldId id="625"/>
            <p14:sldId id="2147470292"/>
            <p14:sldId id="2147470296"/>
            <p14:sldId id="2147470297"/>
            <p14:sldId id="2147470298"/>
            <p14:sldId id="2147470299"/>
            <p14:sldId id="2147470300"/>
            <p14:sldId id="2147470301"/>
            <p14:sldId id="2147470302"/>
            <p14:sldId id="2147470303"/>
            <p14:sldId id="2147470304"/>
            <p14:sldId id="2147470305"/>
            <p14:sldId id="2147470306"/>
            <p14:sldId id="2147470307"/>
            <p14:sldId id="2147470308"/>
            <p14:sldId id="2147470309"/>
            <p14:sldId id="2147470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94694"/>
  </p:normalViewPr>
  <p:slideViewPr>
    <p:cSldViewPr snapToGrid="0">
      <p:cViewPr varScale="1">
        <p:scale>
          <a:sx n="106" d="100"/>
          <a:sy n="106" d="100"/>
        </p:scale>
        <p:origin x="3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5EDD6-2AFD-404D-BE40-099E5173B95C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87B00-A25A-4EBE-BC8A-01BC799BB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3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nsightkorea.azurewebsites.net/Home/Redi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8B9CCBEB-0220-40F7-B628-428B12AFD51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54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3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2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4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6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3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0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ADEE8-F611-4D7E-B5CB-3C07A4600A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9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SQL VM </a:t>
            </a:r>
            <a:r>
              <a:rPr lang="ko-KR" altLang="en-US" dirty="0"/>
              <a:t>시작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 </a:t>
            </a:r>
            <a:r>
              <a:rPr lang="de-DE" dirty="0"/>
              <a:t>siege -t1M -c 10 https://appinsightkorea.azurewebsites.net/Home/Customer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    </a:t>
            </a:r>
            <a:r>
              <a:rPr lang="de-DE" dirty="0"/>
              <a:t>siege -t1M -c 10 https://appinsightkorea.azurewebsites.net/Home/Redis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9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</a:t>
            </a:r>
            <a:r>
              <a:rPr lang="de-DE" dirty="0"/>
              <a:t>siege -t3M -c 10 https://appinsightkorea.azurewebsites.net/Home/GetCustomerByState</a:t>
            </a:r>
          </a:p>
          <a:p>
            <a:pPr marL="0" indent="0">
              <a:buFontTx/>
              <a:buNone/>
            </a:pPr>
            <a:r>
              <a:rPr lang="de-DE" dirty="0"/>
              <a:t>   </a:t>
            </a:r>
            <a:r>
              <a:rPr lang="ko-KR" altLang="en-US" dirty="0"/>
              <a:t>일부 요청은 </a:t>
            </a:r>
            <a:r>
              <a:rPr lang="en-US" altLang="ko-KR" dirty="0"/>
              <a:t>primary key </a:t>
            </a:r>
            <a:r>
              <a:rPr lang="ko-KR" altLang="en-US" dirty="0"/>
              <a:t>중복으로 실패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Siege</a:t>
            </a:r>
            <a:r>
              <a:rPr lang="ko-KR" altLang="en-US" dirty="0"/>
              <a:t>로 트래픽 생성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/>
              <a:t>   </a:t>
            </a:r>
            <a:r>
              <a:rPr lang="de-DE" dirty="0"/>
              <a:t>siege -t3M -c 10 https://appinsightkorea.azurewebsites.net/Home/GetCustomerByState</a:t>
            </a:r>
          </a:p>
          <a:p>
            <a:pPr marL="0" indent="0">
              <a:buFontTx/>
              <a:buNone/>
            </a:pPr>
            <a:r>
              <a:rPr lang="de-DE" dirty="0"/>
              <a:t>   </a:t>
            </a:r>
            <a:r>
              <a:rPr lang="ko-KR" altLang="en-US" dirty="0"/>
              <a:t>일부 요청은 </a:t>
            </a:r>
            <a:r>
              <a:rPr lang="en-US" altLang="ko-KR" dirty="0"/>
              <a:t>primary key </a:t>
            </a:r>
            <a:r>
              <a:rPr lang="ko-KR" altLang="en-US" dirty="0"/>
              <a:t>중복으로 실패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9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다음 페이지 호출 후 </a:t>
            </a:r>
            <a:r>
              <a:rPr lang="en-US" altLang="ko-KR" dirty="0"/>
              <a:t>Performance &gt; End to End Transaction</a:t>
            </a:r>
            <a:r>
              <a:rPr lang="ko-KR" altLang="en-US" dirty="0"/>
              <a:t>에서 </a:t>
            </a:r>
            <a:r>
              <a:rPr lang="en-US" altLang="ko-KR" dirty="0"/>
              <a:t>Redis </a:t>
            </a:r>
            <a:r>
              <a:rPr lang="ko-KR" altLang="en-US" dirty="0"/>
              <a:t>캐시에 대한 종속성 확인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dirty="0">
                <a:hlinkClick r:id="rId3"/>
              </a:rPr>
              <a:t>About - DapperV6 (appinsightkorea.azurewebsites.net)</a:t>
            </a:r>
            <a:endParaRPr 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1605F0-F4FA-453C-99F4-6D9D6C769866}" type="datetime8">
              <a:rPr lang="en-US" smtClean="0"/>
              <a:t>1/19/2023 9:07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4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85499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23901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43000"/>
            <a:ext cx="6096000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143000"/>
            <a:ext cx="6035040" cy="2286000"/>
          </a:xfrm>
          <a:solidFill>
            <a:srgbClr val="0A5BBA">
              <a:alpha val="90000"/>
            </a:srgbClr>
          </a:solidFill>
        </p:spPr>
        <p:txBody>
          <a:bodyPr lIns="182880" tIns="137160">
            <a:noAutofit/>
          </a:bodyPr>
          <a:lstStyle>
            <a:lvl1pPr marL="57139" indent="0">
              <a:lnSpc>
                <a:spcPct val="100000"/>
              </a:lnSpc>
              <a:buNone/>
              <a:defRPr sz="3529" baseline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en-US"/>
              <a:t>Demonstration: Title of Demo</a:t>
            </a:r>
          </a:p>
        </p:txBody>
      </p:sp>
    </p:spTree>
    <p:extLst>
      <p:ext uri="{BB962C8B-B14F-4D97-AF65-F5344CB8AC3E}">
        <p14:creationId xmlns:p14="http://schemas.microsoft.com/office/powerpoint/2010/main" val="109055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1022583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Malgun Gothic" panose="020B0503020000020004" pitchFamily="34" charset="-127"/>
                <a:ea typeface="Malgun Gothic" panose="020B0503020000020004" pitchFamily="34" charset="-127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450764" indent="0">
              <a:buFont typeface="Wingdings" panose="05000000000000000000" pitchFamily="2" charset="2"/>
              <a:buNone/>
              <a:tabLst/>
              <a:defRPr sz="16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652337" indent="0">
              <a:buFont typeface="Wingdings" panose="05000000000000000000" pitchFamily="2" charset="2"/>
              <a:buNone/>
              <a:defRPr sz="14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853911" indent="0">
              <a:buFont typeface="Wingdings" panose="05000000000000000000" pitchFamily="2" charset="2"/>
              <a:buNone/>
              <a:tabLst/>
              <a:defRPr sz="1400" b="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61C8D7-A314-D146-8B0F-88DAD8C243A2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79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node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data-model-request-telemet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monitor/app/data-model-request-telemetry#custom-properti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oz.io/docs/install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?q=opentelemetry.instrumentation&amp;sortBy=relevan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park.visualstudio.com/Net6Jme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azure/azure-monitor/app/asp-net-dependenci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Asp.net Core App Monitoring</a:t>
            </a: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Performance </a:t>
            </a:r>
            <a:r>
              <a:rPr lang="ko-KR" altLang="en-US" sz="3578" dirty="0">
                <a:latin typeface="맑은 고딕"/>
                <a:ea typeface="맑은 고딕"/>
              </a:rPr>
              <a:t>종속성 추적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978502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기본적으로 종속성이 제공되지 않는 리소스에 대해 모니터링을 위해 추가 코드를 통해 모니터링할 수 있는 방법을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961" dirty="0">
                <a:cs typeface="+mn-lt"/>
              </a:rPr>
              <a:t>Dependency</a:t>
            </a:r>
            <a:r>
              <a:rPr lang="ko-KR" altLang="en-US" sz="1961" dirty="0">
                <a:cs typeface="+mn-lt"/>
              </a:rPr>
              <a:t>에 모니터링 구성을 통해 추적 가능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참고</a:t>
            </a:r>
            <a:r>
              <a:rPr lang="en-US" altLang="ko-KR" sz="1961" dirty="0">
                <a:cs typeface="+mn-lt"/>
              </a:rPr>
              <a:t>: </a:t>
            </a:r>
            <a:r>
              <a:rPr lang="en-US" sz="1961" dirty="0">
                <a:hlinkClick r:id="rId3"/>
              </a:rPr>
              <a:t>Monitor Node.js services with Application Insights - Azure Monitor | Microsoft Learn</a:t>
            </a:r>
            <a:endParaRPr lang="en-US" sz="1961" dirty="0">
              <a:cs typeface="Segoe UI Ligh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B184574-263B-B983-B8AE-5A757B786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837446"/>
              </p:ext>
            </p:extLst>
          </p:nvPr>
        </p:nvGraphicFramePr>
        <p:xfrm>
          <a:off x="1081664" y="2498816"/>
          <a:ext cx="5688013" cy="3162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8013">
                  <a:extLst>
                    <a:ext uri="{9D8B030D-6E8A-4147-A177-3AD203B41FA5}">
                      <a16:colId xmlns:a16="http://schemas.microsoft.com/office/drawing/2014/main" val="1803683248"/>
                    </a:ext>
                  </a:extLst>
                </a:gridCol>
              </a:tblGrid>
              <a:tr h="38364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.NET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750406186"/>
                  </a:ext>
                </a:extLst>
              </a:tr>
              <a:tr h="277891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07221778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BB57815-3D2F-7944-B9BE-A182A51C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65" y="2855485"/>
            <a:ext cx="5688013" cy="31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4738"/>
      </p:ext>
    </p:extLst>
  </p:cSld>
  <p:clrMapOvr>
    <a:masterClrMapping/>
  </p:clrMapOvr>
  <p:transition advTm="1158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143324"/>
            <a:ext cx="6035040" cy="2521011"/>
          </a:xfrm>
        </p:spPr>
        <p:txBody>
          <a:bodyPr/>
          <a:lstStyle/>
          <a:p>
            <a:r>
              <a:rPr lang="en-US" sz="3137" dirty="0"/>
              <a:t>Custom </a:t>
            </a:r>
            <a:r>
              <a:rPr lang="ko-KR" altLang="en-US" sz="3137" dirty="0"/>
              <a:t>데이터 저장 및 조회</a:t>
            </a:r>
            <a:endParaRPr lang="en-US" sz="3137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494" y="6231891"/>
            <a:ext cx="2689274" cy="357947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r" defTabSz="896386" rtl="0" eaLnBrk="1" latinLnBrk="0" hangingPunct="1">
              <a:defRPr sz="117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819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38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7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277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096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915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7352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5545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25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ko-KR" altLang="en-US" sz="3578" dirty="0">
                <a:latin typeface="맑은 고딕"/>
                <a:ea typeface="맑은 고딕"/>
              </a:rPr>
              <a:t>개요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375032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참고</a:t>
            </a:r>
            <a:r>
              <a:rPr lang="en-US" altLang="ko-KR" sz="1961" dirty="0">
                <a:cs typeface="+mn-lt"/>
              </a:rPr>
              <a:t>: </a:t>
            </a:r>
            <a:r>
              <a:rPr lang="en-US" sz="1961" dirty="0">
                <a:hlinkClick r:id="rId3"/>
              </a:rPr>
              <a:t>Data model for request telemetry - Azure Application Insights - Azure Monitor | Microsoft Learn</a:t>
            </a:r>
            <a:endParaRPr lang="en-US" sz="1961" dirty="0"/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961" dirty="0">
                <a:cs typeface="+mn-lt"/>
              </a:rPr>
              <a:t>Application insight</a:t>
            </a:r>
            <a:r>
              <a:rPr lang="ko-KR" altLang="en-US" sz="1961" dirty="0">
                <a:cs typeface="+mn-lt"/>
              </a:rPr>
              <a:t>를 통해 개별 요청은 </a:t>
            </a:r>
            <a:r>
              <a:rPr lang="en-US" altLang="ko-KR" sz="1961" dirty="0">
                <a:cs typeface="+mn-lt"/>
              </a:rPr>
              <a:t>requests </a:t>
            </a:r>
            <a:r>
              <a:rPr lang="ko-KR" altLang="en-US" sz="1961" dirty="0">
                <a:cs typeface="+mn-lt"/>
              </a:rPr>
              <a:t>테이블에 저장되며 기본 수집되는 데이터 목록은 다음과 같이 확인할 수 있음 </a:t>
            </a:r>
            <a:r>
              <a:rPr lang="en-US" altLang="ko-KR" sz="1961" dirty="0">
                <a:cs typeface="+mn-lt"/>
              </a:rPr>
              <a:t>(App insights &gt; Logs </a:t>
            </a:r>
            <a:r>
              <a:rPr lang="ko-KR" altLang="en-US" sz="1961" dirty="0">
                <a:cs typeface="+mn-lt"/>
              </a:rPr>
              <a:t>메뉴 접근</a:t>
            </a:r>
            <a:r>
              <a:rPr lang="en-US" altLang="ko-KR" sz="1961" dirty="0">
                <a:cs typeface="+mn-lt"/>
              </a:rPr>
              <a:t>)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D3DE75-0571-0FAF-3C41-BB0BA540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38" y="2797525"/>
            <a:ext cx="4068389" cy="3894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340580"/>
      </p:ext>
    </p:extLst>
  </p:cSld>
  <p:clrMapOvr>
    <a:masterClrMapping/>
  </p:clrMapOvr>
  <p:transition advTm="1158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4"/>
            <a:ext cx="11022583" cy="3922442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기본적으로 수집되는 데이터 이외에 요청과 관련된 추가 데이터 수집이 필요한 경우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추가 코딩을 통해 필요한 정보를 수집할 수 있음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예를 들어 고객사에서 기존 웹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서버에서 수집하던 </a:t>
            </a:r>
            <a:r>
              <a:rPr lang="en-US" altLang="ko-KR" sz="1961" dirty="0">
                <a:cs typeface="+mn-lt"/>
              </a:rPr>
              <a:t>client IP </a:t>
            </a:r>
            <a:r>
              <a:rPr lang="ko-KR" altLang="en-US" sz="1961" dirty="0">
                <a:cs typeface="+mn-lt"/>
              </a:rPr>
              <a:t>주소와 쿠키 정보 수집이 필요하나 </a:t>
            </a:r>
            <a:r>
              <a:rPr lang="en-US" altLang="ko-KR" sz="1961" dirty="0">
                <a:cs typeface="+mn-lt"/>
              </a:rPr>
              <a:t>App insight</a:t>
            </a:r>
            <a:r>
              <a:rPr lang="ko-KR" altLang="en-US" sz="1961" dirty="0">
                <a:cs typeface="+mn-lt"/>
              </a:rPr>
              <a:t>에서는 기본으로 수집되지 않기 때문에 </a:t>
            </a:r>
            <a:r>
              <a:rPr lang="en-US" altLang="ko-KR" sz="1961" dirty="0">
                <a:cs typeface="+mn-lt"/>
              </a:rPr>
              <a:t>custom Dimension</a:t>
            </a:r>
            <a:r>
              <a:rPr lang="ko-KR" altLang="en-US" sz="1961" dirty="0">
                <a:cs typeface="+mn-lt"/>
              </a:rPr>
              <a:t>을 사용해서 고객사에서 필요한 데이터를 수집할 수 있음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>
                <a:cs typeface="+mn-lt"/>
              </a:rPr>
              <a:t>Custom</a:t>
            </a:r>
            <a:r>
              <a:rPr lang="ko-KR" altLang="en-US" sz="1961" dirty="0">
                <a:cs typeface="+mn-lt"/>
              </a:rPr>
              <a:t> </a:t>
            </a:r>
            <a:r>
              <a:rPr lang="en-US" altLang="ko-KR" sz="1961" dirty="0">
                <a:cs typeface="+mn-lt"/>
              </a:rPr>
              <a:t>Property</a:t>
            </a:r>
            <a:r>
              <a:rPr lang="ko-KR" altLang="en-US" sz="1961" dirty="0">
                <a:cs typeface="+mn-lt"/>
              </a:rPr>
              <a:t>는 사용자 지정 속성의 이름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값 컬렉션이며 사용자 지정 차원으로 표준 원격 분석을 확장하는 데 사용됨</a:t>
            </a:r>
            <a:r>
              <a:rPr lang="en-US" altLang="ko-KR" sz="1961" dirty="0">
                <a:cs typeface="+mn-lt"/>
              </a:rPr>
              <a:t>. </a:t>
            </a:r>
            <a:r>
              <a:rPr lang="ko-KR" altLang="en-US" sz="1961" dirty="0">
                <a:cs typeface="+mn-lt"/>
              </a:rPr>
              <a:t>예를 들어 주문 번호와 같은 특정 요청에 종속적인 데이터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참고</a:t>
            </a:r>
            <a:r>
              <a:rPr lang="en-US" altLang="ko-KR" sz="1961" dirty="0">
                <a:cs typeface="+mn-lt"/>
              </a:rPr>
              <a:t>: </a:t>
            </a:r>
            <a:r>
              <a:rPr lang="en-US" sz="1961" dirty="0">
                <a:hlinkClick r:id="rId3"/>
              </a:rPr>
              <a:t>Data model for request telemetry - Azure Application Insights - Azure Monitor | Microsoft Learn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키와 값에 대한 최대 크기는 다음과 같이 확인됨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96F3C3-AD9E-1A1C-7A84-110B17073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17" y="4893540"/>
            <a:ext cx="5153074" cy="529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417048"/>
      </p:ext>
    </p:extLst>
  </p:cSld>
  <p:clrMapOvr>
    <a:masterClrMapping/>
  </p:clrMapOvr>
  <p:transition advTm="1158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2836228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아래와 같이 </a:t>
            </a:r>
            <a:r>
              <a:rPr lang="en-US" altLang="ko-KR" sz="1961" dirty="0">
                <a:cs typeface="+mn-lt"/>
              </a:rPr>
              <a:t>App</a:t>
            </a:r>
            <a:r>
              <a:rPr lang="ko-KR" altLang="en-US" sz="1961" dirty="0">
                <a:cs typeface="+mn-lt"/>
              </a:rPr>
              <a:t>에서 필요한 속성에 대한 </a:t>
            </a:r>
            <a:r>
              <a:rPr lang="en-US" altLang="ko-KR" sz="1961" dirty="0">
                <a:cs typeface="+mn-lt"/>
              </a:rPr>
              <a:t>key, </a:t>
            </a:r>
            <a:r>
              <a:rPr lang="en-US" altLang="ko-KR" sz="1961" dirty="0" err="1">
                <a:cs typeface="+mn-lt"/>
              </a:rPr>
              <a:t>vaule</a:t>
            </a:r>
            <a:r>
              <a:rPr lang="ko-KR" altLang="en-US" sz="1961" dirty="0">
                <a:cs typeface="+mn-lt"/>
              </a:rPr>
              <a:t>를 명시하여 </a:t>
            </a:r>
            <a:r>
              <a:rPr lang="en-US" altLang="ko-KR" sz="1961" dirty="0">
                <a:cs typeface="+mn-lt"/>
              </a:rPr>
              <a:t>App Insights</a:t>
            </a:r>
            <a:r>
              <a:rPr lang="ko-KR" altLang="en-US" sz="1961" dirty="0">
                <a:cs typeface="+mn-lt"/>
              </a:rPr>
              <a:t>의 </a:t>
            </a:r>
            <a:r>
              <a:rPr lang="en-US" altLang="ko-KR" sz="1961" dirty="0">
                <a:cs typeface="+mn-lt"/>
              </a:rPr>
              <a:t>Requests</a:t>
            </a:r>
            <a:r>
              <a:rPr lang="ko-KR" altLang="en-US" sz="1961" dirty="0">
                <a:cs typeface="+mn-lt"/>
              </a:rPr>
              <a:t>에서 기본 속성과 함께 조회할 수 있음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629E731B-AD35-4B38-11A7-79EF99005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53395"/>
              </p:ext>
            </p:extLst>
          </p:nvPr>
        </p:nvGraphicFramePr>
        <p:xfrm>
          <a:off x="1071543" y="2168209"/>
          <a:ext cx="5125988" cy="378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5988">
                  <a:extLst>
                    <a:ext uri="{9D8B030D-6E8A-4147-A177-3AD203B41FA5}">
                      <a16:colId xmlns:a16="http://schemas.microsoft.com/office/drawing/2014/main" val="1803683248"/>
                    </a:ext>
                  </a:extLst>
                </a:gridCol>
              </a:tblGrid>
              <a:tr h="4588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.NET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750406186"/>
                  </a:ext>
                </a:extLst>
              </a:tr>
              <a:tr h="332336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0722177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D2A49F3-73E9-9985-EA32-DF43EF5C8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44" y="2586755"/>
            <a:ext cx="5121044" cy="33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3432"/>
      </p:ext>
    </p:extLst>
  </p:cSld>
  <p:clrMapOvr>
    <a:masterClrMapping/>
  </p:clrMapOvr>
  <p:transition advTm="1158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Custom Property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4"/>
            <a:ext cx="11022583" cy="1297423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>
                <a:cs typeface="+mn-lt"/>
              </a:rPr>
              <a:t>Application Insights</a:t>
            </a:r>
            <a:r>
              <a:rPr lang="ko-KR" altLang="en-US" sz="1961" dirty="0">
                <a:cs typeface="+mn-lt"/>
              </a:rPr>
              <a:t>의 </a:t>
            </a:r>
            <a:r>
              <a:rPr lang="en-US" altLang="ko-KR" sz="1961" dirty="0">
                <a:cs typeface="+mn-lt"/>
              </a:rPr>
              <a:t>Logs </a:t>
            </a:r>
            <a:r>
              <a:rPr lang="ko-KR" altLang="en-US" sz="1961" dirty="0">
                <a:cs typeface="+mn-lt"/>
              </a:rPr>
              <a:t>메뉴를 통해 수집된 데이터 확인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다음은 </a:t>
            </a:r>
            <a:r>
              <a:rPr lang="en-US" altLang="ko-KR" sz="1961" dirty="0">
                <a:cs typeface="+mn-lt"/>
              </a:rPr>
              <a:t>App</a:t>
            </a:r>
            <a:r>
              <a:rPr lang="ko-KR" altLang="en-US" sz="1961" dirty="0">
                <a:cs typeface="+mn-lt"/>
              </a:rPr>
              <a:t>에서 </a:t>
            </a:r>
            <a:r>
              <a:rPr lang="en-US" altLang="ko-KR" sz="1961" dirty="0">
                <a:cs typeface="+mn-lt"/>
              </a:rPr>
              <a:t>Cookie</a:t>
            </a:r>
            <a:r>
              <a:rPr lang="ko-KR" altLang="en-US" sz="1961" dirty="0">
                <a:cs typeface="+mn-lt"/>
              </a:rPr>
              <a:t>를 키 값으로 수집한 경우 </a:t>
            </a:r>
            <a:r>
              <a:rPr lang="en-US" altLang="ko-KR" sz="1961" dirty="0">
                <a:cs typeface="+mn-lt"/>
              </a:rPr>
              <a:t>requests</a:t>
            </a:r>
            <a:r>
              <a:rPr lang="ko-KR" altLang="en-US" sz="1961" dirty="0">
                <a:cs typeface="+mn-lt"/>
              </a:rPr>
              <a:t>를 통해 쿠키 값을 확인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E70F81-F5DE-E462-096A-C38162C4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96" y="2352700"/>
            <a:ext cx="8841113" cy="33956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528023"/>
      </p:ext>
    </p:extLst>
  </p:cSld>
  <p:clrMapOvr>
    <a:masterClrMapping/>
  </p:clrMapOvr>
  <p:transition advTm="1158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143324"/>
            <a:ext cx="6035040" cy="2521011"/>
          </a:xfrm>
        </p:spPr>
        <p:txBody>
          <a:bodyPr/>
          <a:lstStyle/>
          <a:p>
            <a:r>
              <a:rPr lang="en-US" sz="3137" dirty="0"/>
              <a:t>Open Telemetry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494" y="6231891"/>
            <a:ext cx="2689274" cy="357947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r" defTabSz="896386" rtl="0" eaLnBrk="1" latinLnBrk="0" hangingPunct="1">
              <a:defRPr sz="117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819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38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7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277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096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915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7352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5545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6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ko-KR" altLang="en-US" sz="3578" dirty="0">
                <a:latin typeface="맑은 고딕"/>
                <a:ea typeface="맑은 고딕"/>
              </a:rPr>
              <a:t>개요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516837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 err="1">
                <a:cs typeface="+mn-lt"/>
              </a:rPr>
              <a:t>OpenTelemetry</a:t>
            </a:r>
            <a:r>
              <a:rPr lang="ko-KR" altLang="en-US" sz="1961" dirty="0">
                <a:cs typeface="+mn-lt"/>
              </a:rPr>
              <a:t>는 </a:t>
            </a:r>
            <a:r>
              <a:rPr lang="en-US" altLang="ko-KR" sz="1961" dirty="0">
                <a:cs typeface="+mn-lt"/>
              </a:rPr>
              <a:t>Trace, Metrics</a:t>
            </a:r>
            <a:r>
              <a:rPr lang="ko-KR" altLang="en-US" sz="1961" dirty="0">
                <a:cs typeface="+mn-lt"/>
              </a:rPr>
              <a:t> 및 </a:t>
            </a:r>
            <a:r>
              <a:rPr lang="en-US" altLang="ko-KR" sz="1961" dirty="0">
                <a:cs typeface="+mn-lt"/>
              </a:rPr>
              <a:t>Log</a:t>
            </a:r>
            <a:r>
              <a:rPr lang="ko-KR" altLang="en-US" sz="1961" dirty="0">
                <a:cs typeface="+mn-lt"/>
              </a:rPr>
              <a:t>와 같은 원격 측정 데이터의 생성 및 관리를 위해 설계된 </a:t>
            </a:r>
            <a:r>
              <a:rPr lang="en-US" altLang="ko-KR" sz="1961" dirty="0">
                <a:cs typeface="+mn-lt"/>
              </a:rPr>
              <a:t>API, SDK, </a:t>
            </a:r>
            <a:r>
              <a:rPr lang="ko-KR" altLang="en-US" sz="1961" dirty="0">
                <a:cs typeface="+mn-lt"/>
              </a:rPr>
              <a:t>도구 및 통합 세트</a:t>
            </a: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이 프로젝트는 선택한 </a:t>
            </a:r>
            <a:r>
              <a:rPr lang="ko-KR" altLang="en-US" sz="1961" dirty="0" err="1">
                <a:cs typeface="+mn-lt"/>
              </a:rPr>
              <a:t>백엔드로</a:t>
            </a:r>
            <a:r>
              <a:rPr lang="ko-KR" altLang="en-US" sz="1961" dirty="0">
                <a:cs typeface="+mn-lt"/>
              </a:rPr>
              <a:t> 원격 측정 데이터를 보내도록 구성할 수 있는 공급업체에 </a:t>
            </a:r>
            <a:r>
              <a:rPr lang="ko-KR" altLang="en-US" sz="1961" dirty="0" err="1">
                <a:cs typeface="+mn-lt"/>
              </a:rPr>
              <a:t>구애받지</a:t>
            </a:r>
            <a:r>
              <a:rPr lang="ko-KR" altLang="en-US" sz="1961" dirty="0">
                <a:cs typeface="+mn-lt"/>
              </a:rPr>
              <a:t> 않는 구현을 제공</a:t>
            </a:r>
            <a:r>
              <a:rPr lang="en-US" altLang="ko-KR" sz="1961" dirty="0">
                <a:cs typeface="+mn-lt"/>
              </a:rPr>
              <a:t>. Jaeger </a:t>
            </a:r>
            <a:r>
              <a:rPr lang="ko-KR" altLang="en-US" sz="1961" dirty="0">
                <a:cs typeface="+mn-lt"/>
              </a:rPr>
              <a:t>및 </a:t>
            </a:r>
            <a:r>
              <a:rPr lang="en-US" altLang="ko-KR" sz="1961" dirty="0">
                <a:cs typeface="+mn-lt"/>
              </a:rPr>
              <a:t>Prometheus</a:t>
            </a:r>
            <a:r>
              <a:rPr lang="ko-KR" altLang="en-US" sz="1961" dirty="0">
                <a:cs typeface="+mn-lt"/>
              </a:rPr>
              <a:t>를 비롯한 다양한 인기 오픈 소스 프로젝트를 지원</a:t>
            </a:r>
            <a:r>
              <a:rPr lang="en-US" altLang="ko-KR" sz="1961" dirty="0">
                <a:cs typeface="+mn-lt"/>
              </a:rPr>
              <a:t>. </a:t>
            </a:r>
            <a:r>
              <a:rPr lang="ko-KR" altLang="en-US" sz="1961" dirty="0">
                <a:cs typeface="+mn-lt"/>
              </a:rPr>
              <a:t>또한 많은 벤더가 </a:t>
            </a:r>
            <a:r>
              <a:rPr lang="en-US" altLang="ko-KR" sz="1961" dirty="0" err="1">
                <a:cs typeface="+mn-lt"/>
              </a:rPr>
              <a:t>OpenTelemetry</a:t>
            </a:r>
            <a:r>
              <a:rPr lang="ko-KR" altLang="en-US" sz="1961" dirty="0">
                <a:cs typeface="+mn-lt"/>
              </a:rPr>
              <a:t>를 직접 지원하거나 </a:t>
            </a:r>
            <a:r>
              <a:rPr lang="en-US" altLang="ko-KR" sz="1961" dirty="0" err="1">
                <a:cs typeface="+mn-lt"/>
              </a:rPr>
              <a:t>OpenTelemetry</a:t>
            </a:r>
            <a:r>
              <a:rPr lang="en-US" altLang="ko-KR" sz="1961" dirty="0">
                <a:cs typeface="+mn-lt"/>
              </a:rPr>
              <a:t> Collector</a:t>
            </a:r>
            <a:r>
              <a:rPr lang="ko-KR" altLang="en-US" sz="1961" dirty="0">
                <a:cs typeface="+mn-lt"/>
              </a:rPr>
              <a:t>를 사용하여 지원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AC7DC6-8E78-5424-3F75-7A1AB42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80" y="3387500"/>
            <a:ext cx="56673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247099-858D-ACDB-2B59-8289B9EF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43" y="3827292"/>
            <a:ext cx="4072758" cy="142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91F870-41B3-F68B-A7E7-84C52DC6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80" y="4673022"/>
            <a:ext cx="57531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700173"/>
      </p:ext>
    </p:extLst>
  </p:cSld>
  <p:clrMapOvr>
    <a:masterClrMapping/>
  </p:clrMapOvr>
  <p:transition advTm="1158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 err="1">
                <a:latin typeface="맑은 고딕"/>
                <a:ea typeface="맑은 고딕"/>
              </a:rPr>
              <a:t>Signoz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281516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참고</a:t>
            </a:r>
            <a:r>
              <a:rPr lang="en-US" altLang="ko-KR" sz="1961" dirty="0">
                <a:cs typeface="+mn-lt"/>
              </a:rPr>
              <a:t>: </a:t>
            </a:r>
            <a:r>
              <a:rPr lang="en-US" sz="1961" dirty="0">
                <a:hlinkClick r:id="rId3"/>
              </a:rPr>
              <a:t>https://signoz.io/docs/install/</a:t>
            </a:r>
            <a:endParaRPr lang="en-US" sz="1961" dirty="0"/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961" dirty="0">
                <a:cs typeface="+mn-lt"/>
              </a:rPr>
              <a:t>Application</a:t>
            </a:r>
            <a:r>
              <a:rPr lang="ko-KR" altLang="en-US" sz="1961" dirty="0">
                <a:cs typeface="+mn-lt"/>
              </a:rPr>
              <a:t>의 데이터를 수집하는 </a:t>
            </a:r>
            <a:r>
              <a:rPr lang="en-US" altLang="ko-KR" sz="1961" dirty="0">
                <a:cs typeface="+mn-lt"/>
              </a:rPr>
              <a:t>collector </a:t>
            </a:r>
            <a:r>
              <a:rPr lang="ko-KR" altLang="en-US" sz="1961" dirty="0">
                <a:cs typeface="+mn-lt"/>
              </a:rPr>
              <a:t>및 데이터 확인을 위한 </a:t>
            </a:r>
            <a:r>
              <a:rPr lang="en-US" altLang="ko-KR" sz="1961" dirty="0">
                <a:cs typeface="+mn-lt"/>
              </a:rPr>
              <a:t>Portal </a:t>
            </a:r>
            <a:r>
              <a:rPr lang="ko-KR" altLang="en-US" sz="1961" dirty="0">
                <a:cs typeface="+mn-lt"/>
              </a:rPr>
              <a:t>기능을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961" dirty="0">
                <a:cs typeface="+mn-lt"/>
              </a:rPr>
              <a:t>Kubernetes</a:t>
            </a:r>
            <a:r>
              <a:rPr lang="ko-KR" altLang="en-US" sz="1961" dirty="0">
                <a:cs typeface="+mn-lt"/>
              </a:rPr>
              <a:t>에 </a:t>
            </a:r>
            <a:r>
              <a:rPr lang="en-US" altLang="ko-KR" sz="1961" dirty="0">
                <a:cs typeface="+mn-lt"/>
              </a:rPr>
              <a:t>Helm</a:t>
            </a:r>
            <a:r>
              <a:rPr lang="ko-KR" altLang="en-US" sz="1961" dirty="0">
                <a:cs typeface="+mn-lt"/>
              </a:rPr>
              <a:t>을 통해 설치 및 구성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AB1F75-DF00-BA96-5F5F-6F4EC9AE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51" y="2653110"/>
            <a:ext cx="8101640" cy="40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7559"/>
      </p:ext>
    </p:extLst>
  </p:cSld>
  <p:clrMapOvr>
    <a:masterClrMapping/>
  </p:clrMapOvr>
  <p:transition advTm="1158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Asp.net App Metrics</a:t>
            </a:r>
            <a:r>
              <a:rPr lang="ko-KR" altLang="en-US" sz="3578" dirty="0">
                <a:latin typeface="맑은 고딕"/>
                <a:ea typeface="맑은 고딕"/>
              </a:rPr>
              <a:t> 전달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410078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2000" dirty="0">
                <a:cs typeface="+mn-lt"/>
              </a:rPr>
              <a:t>모니터링할 리소스</a:t>
            </a:r>
            <a:r>
              <a:rPr lang="en-US" altLang="ko-KR" sz="2000" dirty="0">
                <a:cs typeface="+mn-lt"/>
              </a:rPr>
              <a:t>(</a:t>
            </a:r>
            <a:r>
              <a:rPr lang="en-US" sz="2000" dirty="0">
                <a:hlinkClick r:id="rId3"/>
              </a:rPr>
              <a:t>NuGet Gallery | Packages matching </a:t>
            </a:r>
            <a:r>
              <a:rPr lang="en-US" sz="2000" dirty="0" err="1">
                <a:hlinkClick r:id="rId3"/>
              </a:rPr>
              <a:t>opentelemetry.instrumentation</a:t>
            </a:r>
            <a:r>
              <a:rPr lang="en-US" sz="2000" dirty="0"/>
              <a:t>)</a:t>
            </a:r>
            <a:r>
              <a:rPr lang="ko-KR" altLang="en-US" sz="2000" dirty="0"/>
              <a:t>를 명시 후 </a:t>
            </a:r>
            <a:r>
              <a:rPr lang="en-US" altLang="ko-KR" sz="2000" dirty="0"/>
              <a:t>Collector</a:t>
            </a:r>
            <a:r>
              <a:rPr lang="ko-KR" altLang="en-US" sz="2000" dirty="0"/>
              <a:t>의 </a:t>
            </a:r>
            <a:r>
              <a:rPr lang="en-US" altLang="ko-KR" sz="2000" dirty="0"/>
              <a:t>Endpoint</a:t>
            </a:r>
            <a:r>
              <a:rPr lang="ko-KR" altLang="en-US" sz="2000" dirty="0"/>
              <a:t>로 </a:t>
            </a:r>
            <a:r>
              <a:rPr lang="en-US" altLang="ko-KR" sz="2000" dirty="0"/>
              <a:t>Tracing </a:t>
            </a:r>
            <a:r>
              <a:rPr lang="ko-KR" altLang="en-US" sz="2000" dirty="0"/>
              <a:t>데이터 전달</a:t>
            </a:r>
            <a:r>
              <a:rPr lang="en-US" altLang="ko-KR" sz="2000" dirty="0"/>
              <a:t>.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기본으로 모니터링 가능하지 않거나 </a:t>
            </a:r>
            <a:r>
              <a:rPr lang="en-US" altLang="ko-KR" sz="1961" dirty="0">
                <a:cs typeface="+mn-lt"/>
              </a:rPr>
              <a:t>custom</a:t>
            </a:r>
            <a:r>
              <a:rPr lang="ko-KR" altLang="en-US" sz="1961" dirty="0">
                <a:cs typeface="+mn-lt"/>
              </a:rPr>
              <a:t>으로 모니터링이 필요한 경우 소스 수정을 통해 모니터링 가능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Segoe UI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667428-59AE-DE47-7EBE-7674C4CA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94" y="2121589"/>
            <a:ext cx="5756118" cy="2749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57778-1E0D-04AB-8BE0-EDEDAD234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996" y="2121589"/>
            <a:ext cx="3646538" cy="27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9474"/>
      </p:ext>
    </p:extLst>
  </p:cSld>
  <p:clrMapOvr>
    <a:masterClrMapping/>
  </p:clrMapOvr>
  <p:transition advTm="1158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77" y="11287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Table of Contents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EF9BFD-FE95-4029-BBEB-74811694E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583" y="1189494"/>
            <a:ext cx="11438462" cy="5586745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r>
              <a:rPr lang="en-US" altLang="ko-KR" sz="2941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App insights </a:t>
            </a:r>
            <a:r>
              <a:rPr lang="ko-KR" altLang="en-US" sz="2941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주요 </a:t>
            </a:r>
            <a:r>
              <a:rPr lang="ko-KR" altLang="en-US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기능</a:t>
            </a:r>
            <a:endParaRPr lang="en-US" altLang="ko-KR" sz="2941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Live Metrics</a:t>
            </a:r>
            <a:endParaRPr lang="en-US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Performance </a:t>
            </a:r>
          </a:p>
          <a:p>
            <a:pPr lvl="1"/>
            <a:r>
              <a:rPr lang="en-US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End to End Transaction</a:t>
            </a:r>
          </a:p>
          <a:p>
            <a:r>
              <a:rPr lang="en-US" altLang="ko-KR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Custom </a:t>
            </a:r>
            <a:r>
              <a:rPr lang="ko-KR" altLang="en-US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데이터 저장 및 조회</a:t>
            </a:r>
            <a:endParaRPr lang="en-US" altLang="ko-KR" sz="2941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ko-KR" altLang="en-US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개요</a:t>
            </a:r>
            <a:endParaRPr lang="en-US" altLang="ko-KR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Custom Property</a:t>
            </a:r>
          </a:p>
          <a:p>
            <a:r>
              <a:rPr lang="en-US" altLang="ko-KR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Open-Telemetry</a:t>
            </a:r>
            <a:r>
              <a:rPr lang="ko-KR" altLang="en-US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 </a:t>
            </a:r>
            <a:r>
              <a:rPr lang="en-US" altLang="ko-KR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(optional)</a:t>
            </a:r>
          </a:p>
          <a:p>
            <a:endParaRPr lang="en-US" sz="588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altLang="ko-KR" sz="1765" dirty="0" err="1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Signoz</a:t>
            </a:r>
            <a:r>
              <a:rPr lang="en-US" altLang="ko-KR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 </a:t>
            </a:r>
          </a:p>
          <a:p>
            <a:pPr lvl="1"/>
            <a:r>
              <a:rPr lang="en-US" altLang="ko-KR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Asp.net core</a:t>
            </a:r>
            <a:r>
              <a:rPr lang="ko-KR" altLang="en-US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에서 </a:t>
            </a:r>
            <a:r>
              <a:rPr lang="en-US" altLang="ko-KR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telemetry </a:t>
            </a:r>
            <a:r>
              <a:rPr lang="ko-KR" altLang="en-US" sz="1765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전달</a:t>
            </a:r>
            <a:endParaRPr lang="en-US" altLang="ko-KR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endParaRPr lang="en-US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  <a:p>
            <a:r>
              <a:rPr lang="ko-KR" altLang="en-US" sz="2941" dirty="0">
                <a:latin typeface="Malgun Gothic" panose="020B0503020000020004" pitchFamily="34" charset="-127"/>
                <a:ea typeface="Malgun Gothic" panose="020B0503020000020004" pitchFamily="34" charset="-127"/>
                <a:cs typeface="Segoe UI"/>
              </a:rPr>
              <a:t>소스 참고</a:t>
            </a:r>
            <a:endParaRPr lang="en-US" sz="588" dirty="0">
              <a:latin typeface="Malgun Gothic" panose="020B0503020000020004" pitchFamily="34" charset="-127"/>
              <a:ea typeface="Malgun Gothic" panose="020B0503020000020004" pitchFamily="34" charset="-127"/>
              <a:cs typeface="Segoe UI"/>
            </a:endParaRPr>
          </a:p>
          <a:p>
            <a:pPr lvl="1"/>
            <a:r>
              <a:rPr lang="en-US" sz="2000" dirty="0">
                <a:hlinkClick r:id="rId3"/>
              </a:rPr>
              <a:t>Summary - Overview (visualstudio.com)</a:t>
            </a:r>
            <a:endParaRPr lang="en-US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  <a:p>
            <a:pPr marL="0" indent="0">
              <a:buNone/>
            </a:pPr>
            <a:endParaRPr lang="en-US" sz="1765" dirty="0">
              <a:latin typeface="Malgun Gothic" panose="020B0503020000020004" pitchFamily="34" charset="-127"/>
              <a:ea typeface="Malgun Gothic" panose="020B0503020000020004" pitchFamily="34" charset="-127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256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C4DE8-FED9-4360-822F-E4430EDF3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143324"/>
            <a:ext cx="6035040" cy="2521011"/>
          </a:xfrm>
        </p:spPr>
        <p:txBody>
          <a:bodyPr/>
          <a:lstStyle/>
          <a:p>
            <a:r>
              <a:rPr lang="ko-KR" altLang="en-US" sz="3137" dirty="0"/>
              <a:t>주요 기능</a:t>
            </a:r>
            <a:endParaRPr lang="en-US" altLang="ko-KR" sz="3137" dirty="0"/>
          </a:p>
          <a:p>
            <a:pPr marL="505332" indent="-448193">
              <a:buFontTx/>
              <a:buChar char="-"/>
            </a:pPr>
            <a:r>
              <a:rPr lang="en-US" sz="3137" dirty="0"/>
              <a:t>Live Metrics</a:t>
            </a:r>
          </a:p>
          <a:p>
            <a:pPr marL="505332" indent="-448193">
              <a:buFontTx/>
              <a:buChar char="-"/>
            </a:pPr>
            <a:r>
              <a:rPr lang="en-US" sz="3137" dirty="0"/>
              <a:t>Performance</a:t>
            </a:r>
          </a:p>
          <a:p>
            <a:pPr marL="505332" indent="-448193">
              <a:buFontTx/>
              <a:buChar char="-"/>
            </a:pPr>
            <a:r>
              <a:rPr lang="en-US" sz="3137" dirty="0"/>
              <a:t>End-to-End Transaction</a:t>
            </a:r>
          </a:p>
          <a:p>
            <a:pPr marL="505332" indent="-448193">
              <a:buFontTx/>
              <a:buChar char="-"/>
            </a:pPr>
            <a:endParaRPr lang="en-US" sz="3137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CEEC4-C091-4D2D-9C86-E2374B1BA1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7494" y="6231891"/>
            <a:ext cx="2689274" cy="357947"/>
          </a:xfrm>
          <a:prstGeom prst="rect">
            <a:avLst/>
          </a:prstGeom>
        </p:spPr>
        <p:txBody>
          <a:bodyPr vert="horz" lIns="89642" tIns="44821" rIns="89642" bIns="44821" rtlCol="0" anchor="ctr"/>
          <a:lstStyle>
            <a:defPPr>
              <a:defRPr lang="en-US"/>
            </a:defPPr>
            <a:lvl1pPr marL="0" algn="r" defTabSz="896386" rtl="0" eaLnBrk="1" latinLnBrk="0" hangingPunct="1">
              <a:defRPr sz="117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4819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638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7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2773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0966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9159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37352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5545" algn="l" defTabSz="896386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Live Metrics – Overview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4890984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웹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사이트의 라이브 모니터링을 위한 도구들을 제공</a:t>
            </a:r>
            <a:r>
              <a:rPr lang="en-US" altLang="ko-KR" sz="1961" dirty="0">
                <a:cs typeface="+mn-lt"/>
              </a:rPr>
              <a:t>. Azure Monitor</a:t>
            </a:r>
            <a:r>
              <a:rPr lang="ko-KR" altLang="en-US" sz="1961" dirty="0">
                <a:cs typeface="+mn-lt"/>
              </a:rPr>
              <a:t>를 통한 모니터링이 대략 </a:t>
            </a:r>
            <a:r>
              <a:rPr lang="en-US" altLang="ko-KR" sz="1961" dirty="0">
                <a:cs typeface="+mn-lt"/>
              </a:rPr>
              <a:t>2</a:t>
            </a:r>
            <a:r>
              <a:rPr lang="ko-KR" altLang="en-US" sz="1961" dirty="0">
                <a:cs typeface="+mn-lt"/>
              </a:rPr>
              <a:t>분 이상의 지연 이후에 기록되는 반면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실시간 모니터링 기능을 제공하여 현재 서비스의 이상 유무를 파악할 수 있는 </a:t>
            </a:r>
            <a:r>
              <a:rPr lang="en-US" altLang="ko-KR" sz="1961" dirty="0">
                <a:cs typeface="+mn-lt"/>
              </a:rPr>
              <a:t>metrics</a:t>
            </a:r>
            <a:r>
              <a:rPr lang="ko-KR" altLang="en-US" sz="1961" dirty="0">
                <a:cs typeface="+mn-lt"/>
              </a:rPr>
              <a:t>를 제공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>
                <a:cs typeface="+mn-lt"/>
              </a:rPr>
              <a:t>Incoming Request</a:t>
            </a:r>
            <a:r>
              <a:rPr lang="ko-KR" altLang="en-US" sz="1961" dirty="0">
                <a:cs typeface="+mn-lt"/>
              </a:rPr>
              <a:t>는 인입되는 요청 빈도</a:t>
            </a:r>
            <a:r>
              <a:rPr lang="en-US" altLang="ko-KR" sz="1961" dirty="0">
                <a:cs typeface="+mn-lt"/>
              </a:rPr>
              <a:t>(request/sec) </a:t>
            </a:r>
            <a:r>
              <a:rPr lang="ko-KR" altLang="en-US" sz="1961" dirty="0">
                <a:cs typeface="+mn-lt"/>
              </a:rPr>
              <a:t>및 요청의 응답시간</a:t>
            </a:r>
            <a:r>
              <a:rPr lang="en-US" altLang="ko-KR" sz="1961" dirty="0">
                <a:cs typeface="+mn-lt"/>
              </a:rPr>
              <a:t> </a:t>
            </a:r>
            <a:r>
              <a:rPr lang="ko-KR" altLang="en-US" sz="1961" dirty="0">
                <a:cs typeface="+mn-lt"/>
              </a:rPr>
              <a:t>그리고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요청 실패에 대한 데이터를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1961" dirty="0">
                <a:cs typeface="+mn-lt"/>
              </a:rPr>
              <a:t>Application</a:t>
            </a:r>
            <a:r>
              <a:rPr lang="ko-KR" altLang="en-US" sz="1961" dirty="0">
                <a:cs typeface="+mn-lt"/>
              </a:rPr>
              <a:t>의 현재 성능이나 실패 이슈에 대해 파악 가능하며 하단에서 서버 필터를 제공하여 이슈가 있는 서버를 특정할 수 있는 도구를 제공</a:t>
            </a:r>
            <a:r>
              <a:rPr lang="en-US" altLang="ko-KR" sz="1961" dirty="0">
                <a:cs typeface="+mn-lt"/>
              </a:rPr>
              <a:t>.</a:t>
            </a:r>
            <a:r>
              <a:rPr lang="ko-KR" altLang="en-US" sz="1961" dirty="0">
                <a:cs typeface="+mn-lt"/>
              </a:rPr>
              <a:t> </a:t>
            </a:r>
            <a:endParaRPr lang="en-US" sz="1961" dirty="0">
              <a:cs typeface="+mn-lt"/>
            </a:endParaRPr>
          </a:p>
          <a:p>
            <a:endParaRPr lang="en-US" sz="1765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A72566-4A66-C7F5-B315-D1E5C496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5" y="3105298"/>
            <a:ext cx="6923998" cy="17415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57E1DC-ED80-0344-95C4-6AC74009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78" y="5961114"/>
            <a:ext cx="6811944" cy="5556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B8BA8A-E6DD-F9CD-6C7F-D28630DC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030" y="5991382"/>
            <a:ext cx="3787332" cy="4524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653837"/>
      </p:ext>
    </p:extLst>
  </p:cSld>
  <p:clrMapOvr>
    <a:masterClrMapping/>
  </p:clrMapOvr>
  <p:transition advTm="1158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Live Metrics – Outgoing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4"/>
            <a:ext cx="11022583" cy="4498740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웹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사이트에서 원격 리소스 호출에 대한 모니터링을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외부 리소스의 호출 빈도</a:t>
            </a:r>
            <a:r>
              <a:rPr lang="en-US" altLang="ko-KR" sz="1961" dirty="0">
                <a:cs typeface="+mn-lt"/>
              </a:rPr>
              <a:t>(request /sec)</a:t>
            </a:r>
            <a:r>
              <a:rPr lang="ko-KR" altLang="en-US" sz="1961" dirty="0">
                <a:cs typeface="+mn-lt"/>
              </a:rPr>
              <a:t>와 응답 시간</a:t>
            </a:r>
            <a:r>
              <a:rPr lang="en-US" altLang="ko-KR" sz="1961" dirty="0">
                <a:cs typeface="+mn-lt"/>
              </a:rPr>
              <a:t> </a:t>
            </a:r>
            <a:r>
              <a:rPr lang="ko-KR" altLang="en-US" sz="1961" dirty="0">
                <a:cs typeface="+mn-lt"/>
              </a:rPr>
              <a:t>그리고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실패에 대한 항목을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웹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사이트의 응답 지연이나 실패가 원격 리소스에 있는 경우 빠르게 문제를 </a:t>
            </a:r>
            <a:r>
              <a:rPr lang="en-US" altLang="ko-KR" sz="1961" dirty="0">
                <a:cs typeface="+mn-lt"/>
              </a:rPr>
              <a:t>isolation </a:t>
            </a:r>
            <a:r>
              <a:rPr lang="ko-KR" altLang="en-US" sz="1961" dirty="0">
                <a:cs typeface="+mn-lt"/>
              </a:rPr>
              <a:t>할 수 있는 도구를 제공</a:t>
            </a:r>
            <a:r>
              <a:rPr lang="en-US" altLang="ko-KR" sz="1961" dirty="0">
                <a:cs typeface="+mn-lt"/>
              </a:rPr>
              <a:t>.</a:t>
            </a:r>
            <a:endParaRPr lang="en-US" sz="1961" dirty="0">
              <a:cs typeface="+mn-lt"/>
            </a:endParaRPr>
          </a:p>
          <a:p>
            <a:endParaRPr lang="en-US" sz="1765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B2522-E89B-F8D7-F65B-77A34B88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0" y="2316698"/>
            <a:ext cx="9478077" cy="23663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455150"/>
      </p:ext>
    </p:extLst>
  </p:cSld>
  <p:clrMapOvr>
    <a:masterClrMapping/>
  </p:clrMapOvr>
  <p:transition advTm="1158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Live Metrics – Failure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1541821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기본적으로 이벤트의 라이브 </a:t>
            </a:r>
            <a:r>
              <a:rPr lang="ko-KR" altLang="en-US" sz="1961" dirty="0" err="1">
                <a:cs typeface="+mn-lt"/>
              </a:rPr>
              <a:t>피드에는</a:t>
            </a:r>
            <a:r>
              <a:rPr lang="ko-KR" altLang="en-US" sz="1961" dirty="0">
                <a:cs typeface="+mn-lt"/>
              </a:rPr>
              <a:t> 실패한 요청 및 종속성 호출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예외</a:t>
            </a:r>
            <a:r>
              <a:rPr lang="en-US" altLang="ko-KR" sz="1961" dirty="0">
                <a:cs typeface="+mn-lt"/>
              </a:rPr>
              <a:t>, </a:t>
            </a:r>
            <a:r>
              <a:rPr lang="ko-KR" altLang="en-US" sz="1961" dirty="0">
                <a:cs typeface="+mn-lt"/>
              </a:rPr>
              <a:t>이벤트 및 추적의 샘플이 표시됨</a:t>
            </a: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현재 예외 메시지 기반 기준은 가장 바깥쪽에 있는 예외 메시지를 사용</a:t>
            </a:r>
            <a:endParaRPr lang="en-US" altLang="ko-KR" sz="1961" dirty="0">
              <a:cs typeface="+mn-lt"/>
            </a:endParaRPr>
          </a:p>
          <a:p>
            <a:endParaRPr lang="en-US" sz="1765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514FE0-79F2-2DDD-F540-0797FD7C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63" y="2580897"/>
            <a:ext cx="4606544" cy="41996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151794"/>
      </p:ext>
    </p:extLst>
  </p:cSld>
  <p:clrMapOvr>
    <a:masterClrMapping/>
  </p:clrMapOvr>
  <p:transition advTm="1158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Live Metrics – Servers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4"/>
            <a:ext cx="11022583" cy="1819432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웹</a:t>
            </a:r>
            <a:r>
              <a:rPr lang="en-US" altLang="ko-KR" sz="1961" dirty="0">
                <a:cs typeface="+mn-lt"/>
              </a:rPr>
              <a:t>-</a:t>
            </a:r>
            <a:r>
              <a:rPr lang="ko-KR" altLang="en-US" sz="1961" dirty="0">
                <a:cs typeface="+mn-lt"/>
              </a:rPr>
              <a:t>서버 인스턴스에 대한 </a:t>
            </a:r>
            <a:r>
              <a:rPr lang="en-US" altLang="ko-KR" sz="1961" dirty="0">
                <a:cs typeface="+mn-lt"/>
              </a:rPr>
              <a:t>CPU, Memory </a:t>
            </a:r>
            <a:r>
              <a:rPr lang="ko-KR" altLang="en-US" sz="1961" dirty="0">
                <a:cs typeface="+mn-lt"/>
              </a:rPr>
              <a:t>사용 현황 그리고 오류 발생 빈도 등의 데이터를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>
                <a:cs typeface="+mn-lt"/>
              </a:rPr>
              <a:t>App Service</a:t>
            </a:r>
            <a:r>
              <a:rPr lang="ko-KR" altLang="en-US" sz="1961" dirty="0">
                <a:cs typeface="+mn-lt"/>
              </a:rPr>
              <a:t>의 경우 </a:t>
            </a:r>
            <a:r>
              <a:rPr lang="en-US" altLang="ko-KR" sz="1961" dirty="0">
                <a:cs typeface="+mn-lt"/>
              </a:rPr>
              <a:t>VM</a:t>
            </a:r>
            <a:r>
              <a:rPr lang="ko-KR" altLang="en-US" sz="1961" dirty="0">
                <a:cs typeface="+mn-lt"/>
              </a:rPr>
              <a:t> 인스턴스의 리소스 사용 데이터를 그리고</a:t>
            </a:r>
            <a:r>
              <a:rPr lang="en-US" altLang="ko-KR" sz="1961" dirty="0">
                <a:cs typeface="+mn-lt"/>
              </a:rPr>
              <a:t>, AKS </a:t>
            </a:r>
            <a:r>
              <a:rPr lang="ko-KR" altLang="en-US" sz="1961" dirty="0">
                <a:cs typeface="+mn-lt"/>
              </a:rPr>
              <a:t>등 </a:t>
            </a:r>
            <a:r>
              <a:rPr lang="en-US" altLang="ko-KR" sz="1961" dirty="0">
                <a:cs typeface="+mn-lt"/>
              </a:rPr>
              <a:t>container</a:t>
            </a:r>
            <a:r>
              <a:rPr lang="ko-KR" altLang="en-US" sz="1961" dirty="0">
                <a:cs typeface="+mn-lt"/>
              </a:rPr>
              <a:t>로 배포된 </a:t>
            </a:r>
            <a:r>
              <a:rPr lang="en-US" altLang="ko-KR" sz="1961" dirty="0">
                <a:cs typeface="+mn-lt"/>
              </a:rPr>
              <a:t>App</a:t>
            </a:r>
            <a:r>
              <a:rPr lang="ko-KR" altLang="en-US" sz="1961" dirty="0">
                <a:cs typeface="+mn-lt"/>
              </a:rPr>
              <a:t>의 경우 </a:t>
            </a:r>
            <a:r>
              <a:rPr lang="en-US" altLang="ko-KR" sz="1961" dirty="0">
                <a:cs typeface="+mn-lt"/>
              </a:rPr>
              <a:t>Container</a:t>
            </a:r>
            <a:r>
              <a:rPr lang="ko-KR" altLang="en-US" sz="1961" dirty="0">
                <a:cs typeface="+mn-lt"/>
              </a:rPr>
              <a:t>의 리소스 현황을 표시</a:t>
            </a:r>
            <a:r>
              <a:rPr lang="en-US" altLang="ko-KR" sz="1961" dirty="0">
                <a:cs typeface="+mn-lt"/>
              </a:rPr>
              <a:t>.</a:t>
            </a:r>
          </a:p>
          <a:p>
            <a:endParaRPr lang="en-US" sz="1765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F259A-261A-58A1-CC35-64CC0B76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0" y="2821573"/>
            <a:ext cx="6980026" cy="2810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211829"/>
      </p:ext>
    </p:extLst>
  </p:cSld>
  <p:clrMapOvr>
    <a:masterClrMapping/>
  </p:clrMapOvr>
  <p:transition advTm="1158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Performance &amp; End to End Transaction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3"/>
            <a:ext cx="11022583" cy="3653906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작업</a:t>
            </a:r>
            <a:r>
              <a:rPr lang="en-US" altLang="ko-KR" sz="1961" dirty="0">
                <a:cs typeface="+mn-lt"/>
              </a:rPr>
              <a:t>(</a:t>
            </a:r>
            <a:r>
              <a:rPr lang="ko-KR" altLang="en-US" sz="1961" dirty="0">
                <a:cs typeface="+mn-lt"/>
              </a:rPr>
              <a:t>호출 </a:t>
            </a:r>
            <a:r>
              <a:rPr lang="en-US" altLang="ko-KR" sz="1961" dirty="0">
                <a:cs typeface="+mn-lt"/>
              </a:rPr>
              <a:t>URL)</a:t>
            </a:r>
            <a:r>
              <a:rPr lang="ko-KR" altLang="en-US" sz="1961" dirty="0">
                <a:cs typeface="+mn-lt"/>
              </a:rPr>
              <a:t>별 호출 회수 및 응답 시간에 대한 데이터 제공</a:t>
            </a:r>
            <a:r>
              <a:rPr lang="en-US" altLang="ko-KR" sz="1961" dirty="0">
                <a:cs typeface="+mn-lt"/>
              </a:rPr>
              <a:t>.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altLang="ko-KR" sz="1961" dirty="0">
                <a:cs typeface="+mn-lt"/>
              </a:rPr>
              <a:t>Sample</a:t>
            </a:r>
            <a:r>
              <a:rPr lang="ko-KR" altLang="en-US" sz="1961" dirty="0">
                <a:cs typeface="+mn-lt"/>
              </a:rPr>
              <a:t>을 통해 단일 요청에 대한 상세 정보 제공 </a:t>
            </a:r>
            <a:r>
              <a:rPr lang="en-US" altLang="ko-KR" sz="1961" dirty="0">
                <a:cs typeface="+mn-lt"/>
              </a:rPr>
              <a:t>(End to End Transaction)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아래 예는 전체 페이지 응답시간은 </a:t>
            </a:r>
            <a:r>
              <a:rPr lang="en-US" altLang="ko-KR" sz="1961" dirty="0">
                <a:cs typeface="+mn-lt"/>
              </a:rPr>
              <a:t>960ms, SQL</a:t>
            </a:r>
            <a:r>
              <a:rPr lang="ko-KR" altLang="en-US" sz="1961" dirty="0">
                <a:cs typeface="+mn-lt"/>
              </a:rPr>
              <a:t> 서버 호출에 약 </a:t>
            </a:r>
            <a:r>
              <a:rPr lang="en-US" altLang="ko-KR" sz="1961" dirty="0">
                <a:cs typeface="+mn-lt"/>
              </a:rPr>
              <a:t>220ms </a:t>
            </a:r>
            <a:r>
              <a:rPr lang="ko-KR" altLang="en-US" sz="1961" dirty="0">
                <a:cs typeface="+mn-lt"/>
              </a:rPr>
              <a:t>이 소요된 것을 확인할 수 있음</a:t>
            </a:r>
            <a:r>
              <a:rPr lang="en-US" altLang="ko-KR" sz="1961" dirty="0">
                <a:cs typeface="+mn-lt"/>
              </a:rPr>
              <a:t>.</a:t>
            </a:r>
          </a:p>
          <a:p>
            <a:endParaRPr lang="en-US" sz="1765" dirty="0">
              <a:cs typeface="Segoe UI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785A47-F624-69D7-659A-328D539D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30" y="2372905"/>
            <a:ext cx="4926346" cy="1540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50007-998E-DEBA-B1C4-935204D9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78" y="4732833"/>
            <a:ext cx="6819714" cy="1422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8983EC-5CEC-E2E8-B4AA-6E28D0DA2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10" y="5309729"/>
            <a:ext cx="3742591" cy="845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225641"/>
      </p:ext>
    </p:extLst>
  </p:cSld>
  <p:clrMapOvr>
    <a:masterClrMapping/>
  </p:clrMapOvr>
  <p:transition advTm="1158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748-2E5A-FF43-B041-EDECD4D2D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9642" tIns="44821" rIns="89642" bIns="44821" rtlCol="0" anchor="ctr">
            <a:normAutofit fontScale="90000"/>
          </a:bodyPr>
          <a:lstStyle/>
          <a:p>
            <a:r>
              <a:rPr lang="en-US" altLang="ko-KR" sz="3578" dirty="0">
                <a:latin typeface="맑은 고딕"/>
                <a:ea typeface="맑은 고딕"/>
              </a:rPr>
              <a:t>Performance </a:t>
            </a:r>
            <a:r>
              <a:rPr lang="ko-KR" altLang="en-US" sz="3578" dirty="0">
                <a:latin typeface="맑은 고딕"/>
                <a:ea typeface="맑은 고딕"/>
              </a:rPr>
              <a:t>종속성 추적</a:t>
            </a:r>
            <a:endParaRPr lang="en-US" altLang="ko-KR" sz="3578" dirty="0">
              <a:latin typeface="맑은 고딕"/>
              <a:ea typeface="맑은 고딕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F85905A-5E01-8F50-E18C-9D227C507F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384"/>
            <a:ext cx="11022583" cy="1146560"/>
          </a:xfrm>
        </p:spPr>
        <p:txBody>
          <a:bodyPr vert="horz" wrap="square" lIns="143428" tIns="89642" rIns="143428" bIns="89642" rtlCol="0" anchor="t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참고</a:t>
            </a:r>
            <a:r>
              <a:rPr lang="en-US" altLang="ko-KR" sz="1961" dirty="0">
                <a:cs typeface="+mn-lt"/>
              </a:rPr>
              <a:t>: </a:t>
            </a:r>
            <a:r>
              <a:rPr lang="en-US" sz="1961" dirty="0">
                <a:hlinkClick r:id="rId3"/>
              </a:rPr>
              <a:t>Application Insights</a:t>
            </a:r>
            <a:r>
              <a:rPr lang="ko-KR" altLang="en-US" sz="1961" dirty="0">
                <a:hlinkClick r:id="rId3"/>
              </a:rPr>
              <a:t>의 종속성 추적 </a:t>
            </a:r>
            <a:r>
              <a:rPr lang="en-US" altLang="ko-KR" sz="1961" dirty="0">
                <a:hlinkClick r:id="rId3"/>
              </a:rPr>
              <a:t>- </a:t>
            </a:r>
            <a:r>
              <a:rPr lang="en-US" sz="1961" dirty="0">
                <a:hlinkClick r:id="rId3"/>
              </a:rPr>
              <a:t>Azure Monitor | Microsoft Learn</a:t>
            </a:r>
            <a:endParaRPr lang="en-US" altLang="ko-KR" sz="1961" dirty="0">
              <a:cs typeface="+mn-lt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ko-KR" altLang="en-US" sz="1961" dirty="0">
                <a:cs typeface="+mn-lt"/>
              </a:rPr>
              <a:t>다음 리소스는 별도의 설정 </a:t>
            </a:r>
            <a:r>
              <a:rPr lang="en-US" altLang="ko-KR" sz="1961" dirty="0">
                <a:cs typeface="+mn-lt"/>
              </a:rPr>
              <a:t>or </a:t>
            </a:r>
            <a:r>
              <a:rPr lang="ko-KR" altLang="en-US" sz="1961" dirty="0">
                <a:cs typeface="+mn-lt"/>
              </a:rPr>
              <a:t>코딩 없이 자동으로 종속성에 대한 모니터링 </a:t>
            </a:r>
            <a:r>
              <a:rPr lang="en-US" altLang="ko-KR" sz="1961" dirty="0">
                <a:cs typeface="+mn-lt"/>
              </a:rPr>
              <a:t>(end to end transaction </a:t>
            </a:r>
            <a:r>
              <a:rPr lang="ko-KR" altLang="en-US" sz="1961" dirty="0">
                <a:cs typeface="+mn-lt"/>
              </a:rPr>
              <a:t>등</a:t>
            </a:r>
            <a:r>
              <a:rPr lang="en-US" altLang="ko-KR" sz="1961" dirty="0">
                <a:cs typeface="+mn-lt"/>
              </a:rPr>
              <a:t>)</a:t>
            </a:r>
            <a:r>
              <a:rPr lang="ko-KR" altLang="en-US" sz="1961" dirty="0">
                <a:cs typeface="+mn-lt"/>
              </a:rPr>
              <a:t>이 되나</a:t>
            </a:r>
            <a:r>
              <a:rPr lang="en-US" altLang="ko-KR" sz="1961" dirty="0">
                <a:cs typeface="+mn-lt"/>
              </a:rPr>
              <a:t> </a:t>
            </a:r>
            <a:r>
              <a:rPr lang="ko-KR" altLang="en-US" sz="1961" dirty="0">
                <a:cs typeface="+mn-lt"/>
              </a:rPr>
              <a:t>일부 리소스</a:t>
            </a:r>
            <a:r>
              <a:rPr lang="en-US" altLang="ko-KR" sz="1961" dirty="0">
                <a:cs typeface="+mn-lt"/>
              </a:rPr>
              <a:t>(ex –Redis Cache)</a:t>
            </a:r>
            <a:r>
              <a:rPr lang="ko-KR" altLang="en-US" sz="1961" dirty="0">
                <a:cs typeface="+mn-lt"/>
              </a:rPr>
              <a:t>에 대한 모니터링은 추가 작업 필요</a:t>
            </a:r>
            <a:r>
              <a:rPr lang="en-US" altLang="ko-KR" sz="1961" dirty="0">
                <a:cs typeface="+mn-lt"/>
              </a:rPr>
              <a:t>.</a:t>
            </a:r>
            <a:endParaRPr lang="en-US" sz="1765" dirty="0">
              <a:cs typeface="Segoe UI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000D1-FF1C-A555-C0E3-EB4371106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35" y="2581944"/>
            <a:ext cx="7115424" cy="38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67652"/>
      </p:ext>
    </p:extLst>
  </p:cSld>
  <p:clrMapOvr>
    <a:masterClrMapping/>
  </p:clrMapOvr>
  <p:transition advTm="1158">
    <p:fade/>
  </p:transition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1381</Words>
  <Application>Microsoft Office PowerPoint</Application>
  <PresentationFormat>와이드스크린</PresentationFormat>
  <Paragraphs>183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Open Sans</vt:lpstr>
      <vt:lpstr>Open Sans Light</vt:lpstr>
      <vt:lpstr>Malgun Gothic</vt:lpstr>
      <vt:lpstr>NanumGothic</vt:lpstr>
      <vt:lpstr>NANUMGOTHIC EXTRABOLD</vt:lpstr>
      <vt:lpstr>Malgun Gothic</vt:lpstr>
      <vt:lpstr>Calibri</vt:lpstr>
      <vt:lpstr>Arial</vt:lpstr>
      <vt:lpstr>Wingdings</vt:lpstr>
      <vt:lpstr>Segoe UI</vt:lpstr>
      <vt:lpstr>2_Office Theme</vt:lpstr>
      <vt:lpstr>1_Office Theme</vt:lpstr>
      <vt:lpstr>3_Office Theme</vt:lpstr>
      <vt:lpstr>PowerPoint 프레젠테이션</vt:lpstr>
      <vt:lpstr>Table of Contents</vt:lpstr>
      <vt:lpstr>PowerPoint 프레젠테이션</vt:lpstr>
      <vt:lpstr>Live Metrics – Overview</vt:lpstr>
      <vt:lpstr>Live Metrics – Outgoing</vt:lpstr>
      <vt:lpstr>Live Metrics – Failure</vt:lpstr>
      <vt:lpstr>Live Metrics – Servers</vt:lpstr>
      <vt:lpstr>Performance &amp; End to End Transaction</vt:lpstr>
      <vt:lpstr>Performance 종속성 추적</vt:lpstr>
      <vt:lpstr>Performance 종속성 추적</vt:lpstr>
      <vt:lpstr>PowerPoint 프레젠테이션</vt:lpstr>
      <vt:lpstr>개요</vt:lpstr>
      <vt:lpstr>Custom Property</vt:lpstr>
      <vt:lpstr>Custom Property</vt:lpstr>
      <vt:lpstr>Custom Property</vt:lpstr>
      <vt:lpstr>PowerPoint 프레젠테이션</vt:lpstr>
      <vt:lpstr>개요</vt:lpstr>
      <vt:lpstr>Signoz</vt:lpstr>
      <vt:lpstr>Asp.net App Metrics 전달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park arnold</cp:lastModifiedBy>
  <cp:revision>48</cp:revision>
  <dcterms:created xsi:type="dcterms:W3CDTF">2022-10-11T15:09:05Z</dcterms:created>
  <dcterms:modified xsi:type="dcterms:W3CDTF">2023-01-19T00:08:54Z</dcterms:modified>
</cp:coreProperties>
</file>